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77" r:id="rId6"/>
    <p:sldId id="278" r:id="rId7"/>
    <p:sldId id="291" r:id="rId8"/>
    <p:sldId id="283" r:id="rId9"/>
    <p:sldId id="284" r:id="rId10"/>
    <p:sldId id="298" r:id="rId11"/>
    <p:sldId id="285" r:id="rId12"/>
    <p:sldId id="287" r:id="rId13"/>
    <p:sldId id="289" r:id="rId14"/>
    <p:sldId id="290" r:id="rId15"/>
    <p:sldId id="300" r:id="rId16"/>
    <p:sldId id="280" r:id="rId17"/>
    <p:sldId id="293" r:id="rId18"/>
    <p:sldId id="281" r:id="rId19"/>
    <p:sldId id="294" r:id="rId20"/>
    <p:sldId id="299" r:id="rId21"/>
    <p:sldId id="301" r:id="rId22"/>
    <p:sldId id="264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rzewska Karolina" initials="ZK" lastIdx="1" clrIdx="0">
    <p:extLst>
      <p:ext uri="{19B8F6BF-5375-455C-9EA6-DF929625EA0E}">
        <p15:presenceInfo xmlns:p15="http://schemas.microsoft.com/office/powerpoint/2012/main" userId="S-1-5-21-2682257222-1983416253-2671480898-392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A41"/>
    <a:srgbClr val="FAF5EB"/>
    <a:srgbClr val="EBF5DE"/>
    <a:srgbClr val="186938"/>
    <a:srgbClr val="587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132" y="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83D73-9B8C-4CEF-8AA7-0E49F762B109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FA3367A-E176-46CE-8A64-2CE629200820}">
      <dgm:prSet phldrT="[Tekst]"/>
      <dgm:spPr/>
      <dgm:t>
        <a:bodyPr/>
        <a:lstStyle/>
        <a:p>
          <a:r>
            <a:rPr lang="pl-PL" dirty="0" smtClean="0"/>
            <a:t>Systemy jakości żywności</a:t>
          </a:r>
          <a:endParaRPr lang="pl-PL" dirty="0"/>
        </a:p>
      </dgm:t>
    </dgm:pt>
    <dgm:pt modelId="{35D0364F-C613-4B56-833E-AB6F7F6D23B7}" type="parTrans" cxnId="{E897D0F1-5F1D-4DDD-8D40-18C637CB2337}">
      <dgm:prSet/>
      <dgm:spPr/>
      <dgm:t>
        <a:bodyPr/>
        <a:lstStyle/>
        <a:p>
          <a:endParaRPr lang="pl-PL"/>
        </a:p>
      </dgm:t>
    </dgm:pt>
    <dgm:pt modelId="{4D3FBB1B-56F5-4142-BD0A-55BD6603CFB4}" type="sibTrans" cxnId="{E897D0F1-5F1D-4DDD-8D40-18C637CB2337}">
      <dgm:prSet/>
      <dgm:spPr/>
      <dgm:t>
        <a:bodyPr/>
        <a:lstStyle/>
        <a:p>
          <a:endParaRPr lang="pl-PL"/>
        </a:p>
      </dgm:t>
    </dgm:pt>
    <dgm:pt modelId="{E1D55A2D-2009-41B3-AAD8-8C38140BB464}">
      <dgm:prSet phldrT="[Tekst]"/>
      <dgm:spPr/>
      <dgm:t>
        <a:bodyPr/>
        <a:lstStyle/>
        <a:p>
          <a:r>
            <a:rPr lang="pl-PL" b="1" dirty="0" smtClean="0"/>
            <a:t>Interwencje dedykowane</a:t>
          </a:r>
          <a:endParaRPr lang="pl-PL" b="1" dirty="0"/>
        </a:p>
      </dgm:t>
    </dgm:pt>
    <dgm:pt modelId="{111548BF-25EB-43FA-A784-3DCEE5473566}" type="parTrans" cxnId="{C00E5034-82F2-4F2C-9BC5-EFD2CF234E9C}">
      <dgm:prSet/>
      <dgm:spPr/>
      <dgm:t>
        <a:bodyPr/>
        <a:lstStyle/>
        <a:p>
          <a:endParaRPr lang="pl-PL"/>
        </a:p>
      </dgm:t>
    </dgm:pt>
    <dgm:pt modelId="{5D7C8169-0084-4FBC-86F6-AAA8F0BD12AD}" type="sibTrans" cxnId="{C00E5034-82F2-4F2C-9BC5-EFD2CF234E9C}">
      <dgm:prSet/>
      <dgm:spPr/>
      <dgm:t>
        <a:bodyPr/>
        <a:lstStyle/>
        <a:p>
          <a:endParaRPr lang="pl-PL"/>
        </a:p>
      </dgm:t>
    </dgm:pt>
    <dgm:pt modelId="{3C416409-E5C9-4C25-BBA2-2DD9FA2776CE}">
      <dgm:prSet phldrT="[Tekst]"/>
      <dgm:spPr/>
      <dgm:t>
        <a:bodyPr/>
        <a:lstStyle/>
        <a:p>
          <a:r>
            <a:rPr lang="pl-PL" dirty="0" smtClean="0"/>
            <a:t>Premiowanie uczestników systemów jakości w ramach interwencji wspólnych</a:t>
          </a:r>
          <a:endParaRPr lang="pl-PL" dirty="0"/>
        </a:p>
      </dgm:t>
    </dgm:pt>
    <dgm:pt modelId="{40DCF593-F885-48AC-93B2-DDCE99851C5F}" type="parTrans" cxnId="{E1A8529F-4259-4504-96B0-7BD03395A655}">
      <dgm:prSet/>
      <dgm:spPr/>
      <dgm:t>
        <a:bodyPr/>
        <a:lstStyle/>
        <a:p>
          <a:endParaRPr lang="pl-PL"/>
        </a:p>
      </dgm:t>
    </dgm:pt>
    <dgm:pt modelId="{F0446214-8952-4873-A273-A0AA4AC80702}" type="sibTrans" cxnId="{E1A8529F-4259-4504-96B0-7BD03395A655}">
      <dgm:prSet/>
      <dgm:spPr/>
      <dgm:t>
        <a:bodyPr/>
        <a:lstStyle/>
        <a:p>
          <a:endParaRPr lang="pl-PL"/>
        </a:p>
      </dgm:t>
    </dgm:pt>
    <dgm:pt modelId="{86758E81-D9EC-4772-B6CA-5E51A9B35F6D}" type="pres">
      <dgm:prSet presAssocID="{DE783D73-9B8C-4CEF-8AA7-0E49F762B1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35C1E7B-0A67-4DE8-AAA8-05D3686E1234}" type="pres">
      <dgm:prSet presAssocID="{CFA3367A-E176-46CE-8A64-2CE629200820}" presName="root1" presStyleCnt="0"/>
      <dgm:spPr/>
    </dgm:pt>
    <dgm:pt modelId="{FFDA5493-4C3D-49D2-ABEA-4B8FEE472FA7}" type="pres">
      <dgm:prSet presAssocID="{CFA3367A-E176-46CE-8A64-2CE629200820}" presName="LevelOneTextNode" presStyleLbl="node0" presStyleIdx="0" presStyleCnt="1" custScaleX="244211" custLinFactX="-32534" custLinFactNeighborX="-100000" custLinFactNeighborY="-101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64155C8-E5B5-4748-A9F8-AD3AFC90A298}" type="pres">
      <dgm:prSet presAssocID="{CFA3367A-E176-46CE-8A64-2CE629200820}" presName="level2hierChild" presStyleCnt="0"/>
      <dgm:spPr/>
    </dgm:pt>
    <dgm:pt modelId="{BFD1052D-80AF-495F-832C-2FB23BA2317F}" type="pres">
      <dgm:prSet presAssocID="{111548BF-25EB-43FA-A784-3DCEE5473566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24B5CC8C-454A-4AD1-B48D-69AF2370E1F4}" type="pres">
      <dgm:prSet presAssocID="{111548BF-25EB-43FA-A784-3DCEE5473566}" presName="connTx" presStyleLbl="parChTrans1D2" presStyleIdx="0" presStyleCnt="2"/>
      <dgm:spPr/>
      <dgm:t>
        <a:bodyPr/>
        <a:lstStyle/>
        <a:p>
          <a:endParaRPr lang="pl-PL"/>
        </a:p>
      </dgm:t>
    </dgm:pt>
    <dgm:pt modelId="{9745EDBE-DCAA-4CC3-9D1E-E8B13B5AF957}" type="pres">
      <dgm:prSet presAssocID="{E1D55A2D-2009-41B3-AAD8-8C38140BB464}" presName="root2" presStyleCnt="0"/>
      <dgm:spPr/>
    </dgm:pt>
    <dgm:pt modelId="{F251B09D-5F6A-4449-BEB4-7DEF18CF15D7}" type="pres">
      <dgm:prSet presAssocID="{E1D55A2D-2009-41B3-AAD8-8C38140BB464}" presName="LevelTwoTextNode" presStyleLbl="node2" presStyleIdx="0" presStyleCnt="2" custLinFactNeighborX="-41615" custLinFactNeighborY="471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8ACFF88-A6A7-4F3C-A9F3-6B061C7D4F7B}" type="pres">
      <dgm:prSet presAssocID="{E1D55A2D-2009-41B3-AAD8-8C38140BB464}" presName="level3hierChild" presStyleCnt="0"/>
      <dgm:spPr/>
    </dgm:pt>
    <dgm:pt modelId="{C94EED6D-99AE-4EFC-8AEF-F4B205FE2A49}" type="pres">
      <dgm:prSet presAssocID="{40DCF593-F885-48AC-93B2-DDCE99851C5F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4574C64D-911D-4EB6-91D3-A712115407D3}" type="pres">
      <dgm:prSet presAssocID="{40DCF593-F885-48AC-93B2-DDCE99851C5F}" presName="connTx" presStyleLbl="parChTrans1D2" presStyleIdx="1" presStyleCnt="2"/>
      <dgm:spPr/>
      <dgm:t>
        <a:bodyPr/>
        <a:lstStyle/>
        <a:p>
          <a:endParaRPr lang="pl-PL"/>
        </a:p>
      </dgm:t>
    </dgm:pt>
    <dgm:pt modelId="{28F63CFB-56AE-47D5-AE2B-263538780C59}" type="pres">
      <dgm:prSet presAssocID="{3C416409-E5C9-4C25-BBA2-2DD9FA2776CE}" presName="root2" presStyleCnt="0"/>
      <dgm:spPr/>
    </dgm:pt>
    <dgm:pt modelId="{599821D0-39C4-4934-9601-ACA7BC898A99}" type="pres">
      <dgm:prSet presAssocID="{3C416409-E5C9-4C25-BBA2-2DD9FA2776CE}" presName="LevelTwoTextNode" presStyleLbl="node2" presStyleIdx="1" presStyleCnt="2" custLinFactNeighborX="-41615" custLinFactNeighborY="307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3F2A52F-FB32-4201-8602-6DF754593911}" type="pres">
      <dgm:prSet presAssocID="{3C416409-E5C9-4C25-BBA2-2DD9FA2776CE}" presName="level3hierChild" presStyleCnt="0"/>
      <dgm:spPr/>
    </dgm:pt>
  </dgm:ptLst>
  <dgm:cxnLst>
    <dgm:cxn modelId="{C00E5034-82F2-4F2C-9BC5-EFD2CF234E9C}" srcId="{CFA3367A-E176-46CE-8A64-2CE629200820}" destId="{E1D55A2D-2009-41B3-AAD8-8C38140BB464}" srcOrd="0" destOrd="0" parTransId="{111548BF-25EB-43FA-A784-3DCEE5473566}" sibTransId="{5D7C8169-0084-4FBC-86F6-AAA8F0BD12AD}"/>
    <dgm:cxn modelId="{707BBE6D-1B55-472F-B54F-6C2E71010D5E}" type="presOf" srcId="{DE783D73-9B8C-4CEF-8AA7-0E49F762B109}" destId="{86758E81-D9EC-4772-B6CA-5E51A9B35F6D}" srcOrd="0" destOrd="0" presId="urn:microsoft.com/office/officeart/2008/layout/HorizontalMultiLevelHierarchy"/>
    <dgm:cxn modelId="{6C67DB2C-1568-4342-8B20-E4CB619C352A}" type="presOf" srcId="{3C416409-E5C9-4C25-BBA2-2DD9FA2776CE}" destId="{599821D0-39C4-4934-9601-ACA7BC898A99}" srcOrd="0" destOrd="0" presId="urn:microsoft.com/office/officeart/2008/layout/HorizontalMultiLevelHierarchy"/>
    <dgm:cxn modelId="{133B58EE-7CB8-480E-AFCD-2C78EF580826}" type="presOf" srcId="{40DCF593-F885-48AC-93B2-DDCE99851C5F}" destId="{C94EED6D-99AE-4EFC-8AEF-F4B205FE2A49}" srcOrd="0" destOrd="0" presId="urn:microsoft.com/office/officeart/2008/layout/HorizontalMultiLevelHierarchy"/>
    <dgm:cxn modelId="{ABE402B1-67DA-4951-94FA-6F85F29AD776}" type="presOf" srcId="{111548BF-25EB-43FA-A784-3DCEE5473566}" destId="{BFD1052D-80AF-495F-832C-2FB23BA2317F}" srcOrd="0" destOrd="0" presId="urn:microsoft.com/office/officeart/2008/layout/HorizontalMultiLevelHierarchy"/>
    <dgm:cxn modelId="{E1A8529F-4259-4504-96B0-7BD03395A655}" srcId="{CFA3367A-E176-46CE-8A64-2CE629200820}" destId="{3C416409-E5C9-4C25-BBA2-2DD9FA2776CE}" srcOrd="1" destOrd="0" parTransId="{40DCF593-F885-48AC-93B2-DDCE99851C5F}" sibTransId="{F0446214-8952-4873-A273-A0AA4AC80702}"/>
    <dgm:cxn modelId="{351B048A-0EE2-4A5E-9610-D940017CB983}" type="presOf" srcId="{111548BF-25EB-43FA-A784-3DCEE5473566}" destId="{24B5CC8C-454A-4AD1-B48D-69AF2370E1F4}" srcOrd="1" destOrd="0" presId="urn:microsoft.com/office/officeart/2008/layout/HorizontalMultiLevelHierarchy"/>
    <dgm:cxn modelId="{227A0E94-1782-4236-BE92-F6E307D0D581}" type="presOf" srcId="{40DCF593-F885-48AC-93B2-DDCE99851C5F}" destId="{4574C64D-911D-4EB6-91D3-A712115407D3}" srcOrd="1" destOrd="0" presId="urn:microsoft.com/office/officeart/2008/layout/HorizontalMultiLevelHierarchy"/>
    <dgm:cxn modelId="{E897D0F1-5F1D-4DDD-8D40-18C637CB2337}" srcId="{DE783D73-9B8C-4CEF-8AA7-0E49F762B109}" destId="{CFA3367A-E176-46CE-8A64-2CE629200820}" srcOrd="0" destOrd="0" parTransId="{35D0364F-C613-4B56-833E-AB6F7F6D23B7}" sibTransId="{4D3FBB1B-56F5-4142-BD0A-55BD6603CFB4}"/>
    <dgm:cxn modelId="{2BE8E4A7-14CD-4797-9AE9-2B518D018091}" type="presOf" srcId="{CFA3367A-E176-46CE-8A64-2CE629200820}" destId="{FFDA5493-4C3D-49D2-ABEA-4B8FEE472FA7}" srcOrd="0" destOrd="0" presId="urn:microsoft.com/office/officeart/2008/layout/HorizontalMultiLevelHierarchy"/>
    <dgm:cxn modelId="{311BE965-E447-46BF-8CBA-590130C5796B}" type="presOf" srcId="{E1D55A2D-2009-41B3-AAD8-8C38140BB464}" destId="{F251B09D-5F6A-4449-BEB4-7DEF18CF15D7}" srcOrd="0" destOrd="0" presId="urn:microsoft.com/office/officeart/2008/layout/HorizontalMultiLevelHierarchy"/>
    <dgm:cxn modelId="{A82EF87C-18B8-4BF4-854C-5BD677F19068}" type="presParOf" srcId="{86758E81-D9EC-4772-B6CA-5E51A9B35F6D}" destId="{035C1E7B-0A67-4DE8-AAA8-05D3686E1234}" srcOrd="0" destOrd="0" presId="urn:microsoft.com/office/officeart/2008/layout/HorizontalMultiLevelHierarchy"/>
    <dgm:cxn modelId="{9FD2B9F3-34A6-4D45-8B74-15A1A18CB28A}" type="presParOf" srcId="{035C1E7B-0A67-4DE8-AAA8-05D3686E1234}" destId="{FFDA5493-4C3D-49D2-ABEA-4B8FEE472FA7}" srcOrd="0" destOrd="0" presId="urn:microsoft.com/office/officeart/2008/layout/HorizontalMultiLevelHierarchy"/>
    <dgm:cxn modelId="{9B0884B6-65B6-4C41-BCD4-FB2EF48016E9}" type="presParOf" srcId="{035C1E7B-0A67-4DE8-AAA8-05D3686E1234}" destId="{C64155C8-E5B5-4748-A9F8-AD3AFC90A298}" srcOrd="1" destOrd="0" presId="urn:microsoft.com/office/officeart/2008/layout/HorizontalMultiLevelHierarchy"/>
    <dgm:cxn modelId="{0CC5BF7C-B57F-41EA-800E-C4A66918A8A6}" type="presParOf" srcId="{C64155C8-E5B5-4748-A9F8-AD3AFC90A298}" destId="{BFD1052D-80AF-495F-832C-2FB23BA2317F}" srcOrd="0" destOrd="0" presId="urn:microsoft.com/office/officeart/2008/layout/HorizontalMultiLevelHierarchy"/>
    <dgm:cxn modelId="{47359211-97CB-4526-8A0F-7ED154F0424E}" type="presParOf" srcId="{BFD1052D-80AF-495F-832C-2FB23BA2317F}" destId="{24B5CC8C-454A-4AD1-B48D-69AF2370E1F4}" srcOrd="0" destOrd="0" presId="urn:microsoft.com/office/officeart/2008/layout/HorizontalMultiLevelHierarchy"/>
    <dgm:cxn modelId="{D1054DD7-97F3-447F-8A1E-FF1D024EB643}" type="presParOf" srcId="{C64155C8-E5B5-4748-A9F8-AD3AFC90A298}" destId="{9745EDBE-DCAA-4CC3-9D1E-E8B13B5AF957}" srcOrd="1" destOrd="0" presId="urn:microsoft.com/office/officeart/2008/layout/HorizontalMultiLevelHierarchy"/>
    <dgm:cxn modelId="{38F3F9E2-D37B-4341-AD54-EE69968FA0FC}" type="presParOf" srcId="{9745EDBE-DCAA-4CC3-9D1E-E8B13B5AF957}" destId="{F251B09D-5F6A-4449-BEB4-7DEF18CF15D7}" srcOrd="0" destOrd="0" presId="urn:microsoft.com/office/officeart/2008/layout/HorizontalMultiLevelHierarchy"/>
    <dgm:cxn modelId="{6D050D64-F76F-47B1-8703-774BF99AF294}" type="presParOf" srcId="{9745EDBE-DCAA-4CC3-9D1E-E8B13B5AF957}" destId="{08ACFF88-A6A7-4F3C-A9F3-6B061C7D4F7B}" srcOrd="1" destOrd="0" presId="urn:microsoft.com/office/officeart/2008/layout/HorizontalMultiLevelHierarchy"/>
    <dgm:cxn modelId="{24758783-818B-49EB-B3E6-1F701DFD9AE7}" type="presParOf" srcId="{C64155C8-E5B5-4748-A9F8-AD3AFC90A298}" destId="{C94EED6D-99AE-4EFC-8AEF-F4B205FE2A49}" srcOrd="2" destOrd="0" presId="urn:microsoft.com/office/officeart/2008/layout/HorizontalMultiLevelHierarchy"/>
    <dgm:cxn modelId="{71ED0F95-8FEF-46F8-97DF-2C32378F7EFF}" type="presParOf" srcId="{C94EED6D-99AE-4EFC-8AEF-F4B205FE2A49}" destId="{4574C64D-911D-4EB6-91D3-A712115407D3}" srcOrd="0" destOrd="0" presId="urn:microsoft.com/office/officeart/2008/layout/HorizontalMultiLevelHierarchy"/>
    <dgm:cxn modelId="{2113CC5C-6CFC-4557-AC14-9CBABBE8F5AB}" type="presParOf" srcId="{C64155C8-E5B5-4748-A9F8-AD3AFC90A298}" destId="{28F63CFB-56AE-47D5-AE2B-263538780C59}" srcOrd="3" destOrd="0" presId="urn:microsoft.com/office/officeart/2008/layout/HorizontalMultiLevelHierarchy"/>
    <dgm:cxn modelId="{1CD41911-01F7-4FDD-AB21-45B0A46F5CCB}" type="presParOf" srcId="{28F63CFB-56AE-47D5-AE2B-263538780C59}" destId="{599821D0-39C4-4934-9601-ACA7BC898A99}" srcOrd="0" destOrd="0" presId="urn:microsoft.com/office/officeart/2008/layout/HorizontalMultiLevelHierarchy"/>
    <dgm:cxn modelId="{D869C7A7-93E4-4E1D-AF66-0CA5DBBA1CFD}" type="presParOf" srcId="{28F63CFB-56AE-47D5-AE2B-263538780C59}" destId="{F3F2A52F-FB32-4201-8602-6DF75459391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EED6D-99AE-4EFC-8AEF-F4B205FE2A49}">
      <dsp:nvSpPr>
        <dsp:cNvPr id="0" name=""/>
        <dsp:cNvSpPr/>
      </dsp:nvSpPr>
      <dsp:spPr>
        <a:xfrm>
          <a:off x="1724897" y="1858722"/>
          <a:ext cx="286878" cy="463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439" y="0"/>
              </a:lnTo>
              <a:lnTo>
                <a:pt x="143439" y="463194"/>
              </a:lnTo>
              <a:lnTo>
                <a:pt x="286878" y="4631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854716" y="2076698"/>
        <a:ext cx="27241" cy="27241"/>
      </dsp:txXfrm>
    </dsp:sp>
    <dsp:sp modelId="{BFD1052D-80AF-495F-832C-2FB23BA2317F}">
      <dsp:nvSpPr>
        <dsp:cNvPr id="0" name=""/>
        <dsp:cNvSpPr/>
      </dsp:nvSpPr>
      <dsp:spPr>
        <a:xfrm>
          <a:off x="1724897" y="1450543"/>
          <a:ext cx="286878" cy="408179"/>
        </a:xfrm>
        <a:custGeom>
          <a:avLst/>
          <a:gdLst/>
          <a:ahLst/>
          <a:cxnLst/>
          <a:rect l="0" t="0" r="0" b="0"/>
          <a:pathLst>
            <a:path>
              <a:moveTo>
                <a:pt x="0" y="408179"/>
              </a:moveTo>
              <a:lnTo>
                <a:pt x="143439" y="408179"/>
              </a:lnTo>
              <a:lnTo>
                <a:pt x="143439" y="0"/>
              </a:lnTo>
              <a:lnTo>
                <a:pt x="28687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855864" y="1642160"/>
        <a:ext cx="24945" cy="24945"/>
      </dsp:txXfrm>
    </dsp:sp>
    <dsp:sp modelId="{FFDA5493-4C3D-49D2-ABEA-4B8FEE472FA7}">
      <dsp:nvSpPr>
        <dsp:cNvPr id="0" name=""/>
        <dsp:cNvSpPr/>
      </dsp:nvSpPr>
      <dsp:spPr>
        <a:xfrm rot="16200000">
          <a:off x="-996273" y="996273"/>
          <a:ext cx="3717445" cy="17248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 smtClean="0"/>
            <a:t>Systemy jakości żywności</a:t>
          </a:r>
          <a:endParaRPr lang="pl-PL" sz="4500" kern="1200" dirty="0"/>
        </a:p>
      </dsp:txBody>
      <dsp:txXfrm>
        <a:off x="-996273" y="996273"/>
        <a:ext cx="3717445" cy="1724897"/>
      </dsp:txXfrm>
    </dsp:sp>
    <dsp:sp modelId="{F251B09D-5F6A-4449-BEB4-7DEF18CF15D7}">
      <dsp:nvSpPr>
        <dsp:cNvPr id="0" name=""/>
        <dsp:cNvSpPr/>
      </dsp:nvSpPr>
      <dsp:spPr>
        <a:xfrm>
          <a:off x="2011776" y="1097386"/>
          <a:ext cx="2316711" cy="7063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Interwencje dedykowane</a:t>
          </a:r>
          <a:endParaRPr lang="pl-PL" sz="1600" b="1" kern="1200" dirty="0"/>
        </a:p>
      </dsp:txBody>
      <dsp:txXfrm>
        <a:off x="2011776" y="1097386"/>
        <a:ext cx="2316711" cy="706314"/>
      </dsp:txXfrm>
    </dsp:sp>
    <dsp:sp modelId="{599821D0-39C4-4934-9601-ACA7BC898A99}">
      <dsp:nvSpPr>
        <dsp:cNvPr id="0" name=""/>
        <dsp:cNvSpPr/>
      </dsp:nvSpPr>
      <dsp:spPr>
        <a:xfrm>
          <a:off x="2011776" y="1968759"/>
          <a:ext cx="2316711" cy="7063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Premiowanie uczestników systemów jakości w ramach interwencji wspólnych</a:t>
          </a:r>
          <a:endParaRPr lang="pl-PL" sz="1600" kern="1200" dirty="0"/>
        </a:p>
      </dsp:txBody>
      <dsp:txXfrm>
        <a:off x="2011776" y="1968759"/>
        <a:ext cx="2316711" cy="70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6"/>
          <a:stretch/>
        </p:blipFill>
        <p:spPr>
          <a:xfrm>
            <a:off x="37299" y="1856"/>
            <a:ext cx="7282681" cy="6792830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3429000"/>
            <a:ext cx="4344988" cy="2141538"/>
          </a:xfrm>
        </p:spPr>
        <p:txBody>
          <a:bodyPr/>
          <a:lstStyle>
            <a:lvl1pPr marL="0" indent="0">
              <a:buNone/>
              <a:defRPr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 smtClean="0"/>
              <a:t>Autor:</a:t>
            </a:r>
          </a:p>
          <a:p>
            <a:pPr lvl="0"/>
            <a:r>
              <a:rPr lang="pl-PL" dirty="0" smtClean="0"/>
              <a:t>Data: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4" y="1531938"/>
            <a:ext cx="4834241" cy="55086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TYTUŁ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33" y="-30729"/>
            <a:ext cx="2257577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27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20"/>
          <a:stretch/>
        </p:blipFill>
        <p:spPr>
          <a:xfrm>
            <a:off x="37298" y="1856"/>
            <a:ext cx="7221483" cy="6792830"/>
          </a:xfrm>
          <a:prstGeom prst="rect">
            <a:avLst/>
          </a:prstGeom>
        </p:spPr>
      </p:pic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5" y="1531938"/>
            <a:ext cx="4344649" cy="550862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DZIĘKUJEMY ZA UWAGĘ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19964"/>
            <a:ext cx="2257577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20.06.2024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22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14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20.06.2024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34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0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80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44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20.06.2024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167778" y="1"/>
            <a:ext cx="7538963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388617"/>
            <a:ext cx="8445500" cy="183597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 smtClean="0"/>
              <a:t>Blok tekstowy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6242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0" b="18964"/>
          <a:stretch/>
        </p:blipFill>
        <p:spPr>
          <a:xfrm>
            <a:off x="37300" y="1856"/>
            <a:ext cx="4406328" cy="62422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34" y="1855"/>
            <a:ext cx="2050927" cy="693213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9" y="2481193"/>
            <a:ext cx="546736" cy="472724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985839" y="2481193"/>
            <a:ext cx="6915577" cy="9191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 smtClean="0"/>
              <a:t>Blok tekstowy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3558794"/>
            <a:ext cx="546736" cy="472724"/>
          </a:xfrm>
          <a:prstGeom prst="rect">
            <a:avLst/>
          </a:prstGeom>
        </p:spPr>
      </p:pic>
      <p:sp>
        <p:nvSpPr>
          <p:cNvPr id="13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950762" y="3554881"/>
            <a:ext cx="6915577" cy="9191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 smtClean="0"/>
              <a:t>Blok tekstowy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4665112"/>
            <a:ext cx="546736" cy="472724"/>
          </a:xfrm>
          <a:prstGeom prst="rect">
            <a:avLst/>
          </a:prstGeom>
        </p:spPr>
      </p:pic>
      <p:sp>
        <p:nvSpPr>
          <p:cNvPr id="15" name="Symbol zastępczy tekstu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7042" y="4665112"/>
            <a:ext cx="6939297" cy="9280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 smtClean="0"/>
              <a:t>Blok tekstowy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7" t="9939" r="9338" b="75761"/>
          <a:stretch/>
        </p:blipFill>
        <p:spPr>
          <a:xfrm>
            <a:off x="6157199" y="797443"/>
            <a:ext cx="979200" cy="9792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6" t="11138" r="26614" b="77739"/>
          <a:stretch/>
        </p:blipFill>
        <p:spPr>
          <a:xfrm>
            <a:off x="5117243" y="740289"/>
            <a:ext cx="979200" cy="97918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11544" r="42072" b="75745"/>
          <a:stretch/>
        </p:blipFill>
        <p:spPr>
          <a:xfrm>
            <a:off x="4146289" y="856834"/>
            <a:ext cx="979184" cy="97918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49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-1" y="3122"/>
            <a:ext cx="1995667" cy="68548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9" b="15263"/>
          <a:stretch/>
        </p:blipFill>
        <p:spPr>
          <a:xfrm>
            <a:off x="2167779" y="1"/>
            <a:ext cx="7600162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021423"/>
            <a:ext cx="8445500" cy="428393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 smtClean="0"/>
              <a:t>TYTUŁ WYKRESU</a:t>
            </a:r>
            <a:endParaRPr lang="pl-PL" dirty="0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sz="quarter" idx="12"/>
          </p:nvPr>
        </p:nvSpPr>
        <p:spPr>
          <a:xfrm>
            <a:off x="3219450" y="2693988"/>
            <a:ext cx="8445500" cy="3489325"/>
          </a:xfrm>
        </p:spPr>
        <p:txBody>
          <a:bodyPr/>
          <a:lstStyle/>
          <a:p>
            <a:r>
              <a:rPr lang="pl-PL" smtClean="0"/>
              <a:t>Kliknij ikonę, aby dodać wykres</a:t>
            </a:r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4" b="18964"/>
          <a:stretch/>
        </p:blipFill>
        <p:spPr>
          <a:xfrm>
            <a:off x="37299" y="1856"/>
            <a:ext cx="4834721" cy="6242298"/>
          </a:xfrm>
          <a:prstGeom prst="rect">
            <a:avLst/>
          </a:prstGeom>
        </p:spPr>
      </p:pic>
      <p:sp>
        <p:nvSpPr>
          <p:cNvPr id="1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263411" y="2714365"/>
            <a:ext cx="2147835" cy="36719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quarter" idx="14" hasCustomPrompt="1"/>
          </p:nvPr>
        </p:nvSpPr>
        <p:spPr>
          <a:xfrm>
            <a:off x="476649" y="2714364"/>
            <a:ext cx="434969" cy="49030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5A41"/>
                </a:solidFill>
              </a:defRPr>
            </a:lvl1pPr>
          </a:lstStyle>
          <a:p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9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3928544" y="2714365"/>
            <a:ext cx="456443" cy="49030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5A41"/>
                </a:solidFill>
              </a:defRPr>
            </a:lvl1pPr>
          </a:lstStyle>
          <a:p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7"/>
          </p:nvPr>
        </p:nvSpPr>
        <p:spPr>
          <a:xfrm>
            <a:off x="4671543" y="2714365"/>
            <a:ext cx="2147835" cy="36719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13" y="1856"/>
            <a:ext cx="2025587" cy="685614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7" t="9939" r="9338" b="75761"/>
          <a:stretch/>
        </p:blipFill>
        <p:spPr>
          <a:xfrm>
            <a:off x="6157199" y="797443"/>
            <a:ext cx="979200" cy="9792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6" t="11138" r="26614" b="77739"/>
          <a:stretch/>
        </p:blipFill>
        <p:spPr>
          <a:xfrm>
            <a:off x="5117243" y="740289"/>
            <a:ext cx="979200" cy="97918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11544" r="42072" b="75745"/>
          <a:stretch/>
        </p:blipFill>
        <p:spPr>
          <a:xfrm>
            <a:off x="4146289" y="856834"/>
            <a:ext cx="979184" cy="97918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056867" y="21398"/>
            <a:ext cx="7711074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783" y="1960224"/>
            <a:ext cx="8522525" cy="489592"/>
          </a:xfrm>
          <a:solidFill>
            <a:srgbClr val="415A41"/>
          </a:solidFill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TYTUŁ TABELI</a:t>
            </a:r>
            <a:endParaRPr lang="pl-PL" dirty="0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19646" y="863030"/>
            <a:ext cx="5813905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2"/>
          </p:nvPr>
        </p:nvSpPr>
        <p:spPr>
          <a:xfrm>
            <a:off x="3203782" y="2632287"/>
            <a:ext cx="8522525" cy="2877479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967525" cy="68579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-1" y="3122"/>
            <a:ext cx="1995667" cy="68548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118065" y="1"/>
            <a:ext cx="7600162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021422"/>
            <a:ext cx="8445500" cy="489600"/>
          </a:xfrm>
          <a:solidFill>
            <a:srgbClr val="415A41"/>
          </a:solidFill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TYTUŁ TABELI</a:t>
            </a:r>
            <a:endParaRPr lang="pl-PL" dirty="0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3" name="Symbol zastępczy tabeli 12"/>
          <p:cNvSpPr>
            <a:spLocks noGrp="1"/>
          </p:cNvSpPr>
          <p:nvPr>
            <p:ph type="tbl" sz="quarter" idx="12"/>
          </p:nvPr>
        </p:nvSpPr>
        <p:spPr>
          <a:xfrm>
            <a:off x="3219450" y="2755811"/>
            <a:ext cx="8445500" cy="2265362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4" b="18964"/>
          <a:stretch/>
        </p:blipFill>
        <p:spPr>
          <a:xfrm>
            <a:off x="37299" y="1856"/>
            <a:ext cx="4834721" cy="6242298"/>
          </a:xfrm>
          <a:prstGeom prst="rect">
            <a:avLst/>
          </a:prstGeom>
        </p:spPr>
      </p:pic>
      <p:sp>
        <p:nvSpPr>
          <p:cNvPr id="2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13" y="1856"/>
            <a:ext cx="2025587" cy="6856144"/>
          </a:xfrm>
          <a:prstGeom prst="rect">
            <a:avLst/>
          </a:prstGeom>
        </p:spPr>
      </p:pic>
      <p:sp>
        <p:nvSpPr>
          <p:cNvPr id="4" name="Symbol zastępczy obrazu 3"/>
          <p:cNvSpPr>
            <a:spLocks noGrp="1"/>
          </p:cNvSpPr>
          <p:nvPr>
            <p:ph type="pic" sz="quarter" idx="20"/>
          </p:nvPr>
        </p:nvSpPr>
        <p:spPr>
          <a:xfrm>
            <a:off x="953997" y="2755900"/>
            <a:ext cx="4406900" cy="2876550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5" b="15263"/>
          <a:stretch/>
        </p:blipFill>
        <p:spPr>
          <a:xfrm>
            <a:off x="2189217" y="-1475"/>
            <a:ext cx="7578723" cy="5693362"/>
          </a:xfrm>
          <a:prstGeom prst="rect">
            <a:avLst/>
          </a:prstGeom>
        </p:spPr>
      </p:pic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2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967525" cy="685799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12"/>
          </p:nvPr>
        </p:nvSpPr>
        <p:spPr>
          <a:xfrm>
            <a:off x="7363660" y="2041541"/>
            <a:ext cx="3972017" cy="3911105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13" name="Symbol zastępczy obrazu 4"/>
          <p:cNvSpPr>
            <a:spLocks noGrp="1"/>
          </p:cNvSpPr>
          <p:nvPr>
            <p:ph type="pic" sz="quarter" idx="14"/>
          </p:nvPr>
        </p:nvSpPr>
        <p:spPr>
          <a:xfrm>
            <a:off x="3365192" y="2021422"/>
            <a:ext cx="3970800" cy="3911105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C2E31-925D-413A-9169-4069E03AC317}" type="datetimeFigureOut">
              <a:rPr lang="pl-PL" smtClean="0"/>
              <a:t>20.06.2024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8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1" r:id="rId5"/>
    <p:sldLayoutId id="2147483660" r:id="rId6"/>
    <p:sldLayoutId id="2147483665" r:id="rId7"/>
    <p:sldLayoutId id="2147483663" r:id="rId8"/>
    <p:sldLayoutId id="2147483664" r:id="rId9"/>
    <p:sldLayoutId id="214748366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rolnictwo/wytyczne-szczegolow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855640" y="3068960"/>
            <a:ext cx="7704856" cy="1224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3200" b="1" dirty="0" smtClean="0"/>
              <a:t>Interwencje dedykowane systemom jakości w Planie Strategicznym na 2023 - 2027</a:t>
            </a:r>
            <a:endParaRPr lang="pl-PL" sz="32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287688" y="908720"/>
            <a:ext cx="6264696" cy="648072"/>
          </a:xfrm>
        </p:spPr>
        <p:txBody>
          <a:bodyPr>
            <a:normAutofit fontScale="92500"/>
          </a:bodyPr>
          <a:lstStyle/>
          <a:p>
            <a:pPr algn="ctr"/>
            <a:r>
              <a:rPr lang="pl-PL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Wsparcie dla systemów jakości żywności</a:t>
            </a:r>
            <a:endParaRPr lang="pl-PL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231904" y="6150495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415A41"/>
                </a:solidFill>
              </a:rPr>
              <a:t>Warszawa</a:t>
            </a:r>
            <a:r>
              <a:rPr lang="pl-PL" sz="2400" b="1" dirty="0" smtClean="0">
                <a:solidFill>
                  <a:srgbClr val="415A41"/>
                </a:solidFill>
              </a:rPr>
              <a:t>, 20.06.2024</a:t>
            </a:r>
            <a:endParaRPr lang="pl-PL" sz="2400" b="1" dirty="0">
              <a:solidFill>
                <a:srgbClr val="415A41"/>
              </a:solidFill>
            </a:endParaRPr>
          </a:p>
        </p:txBody>
      </p:sp>
      <p:sp>
        <p:nvSpPr>
          <p:cNvPr id="5" name="Symbol zastępczy tekstu 1"/>
          <p:cNvSpPr txBox="1">
            <a:spLocks/>
          </p:cNvSpPr>
          <p:nvPr/>
        </p:nvSpPr>
        <p:spPr>
          <a:xfrm>
            <a:off x="4799856" y="4725144"/>
            <a:ext cx="381642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415A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b="1" dirty="0" smtClean="0"/>
              <a:t>Jan Golba</a:t>
            </a:r>
          </a:p>
          <a:p>
            <a:pPr algn="ctr">
              <a:lnSpc>
                <a:spcPct val="100000"/>
              </a:lnSpc>
            </a:pPr>
            <a:r>
              <a:rPr lang="pl-PL" dirty="0" smtClean="0"/>
              <a:t>Z-ca Dyr. Departamentu Rolnictwa Ekologicznego i Systemów Jakości</a:t>
            </a:r>
          </a:p>
          <a:p>
            <a:pPr algn="ctr">
              <a:lnSpc>
                <a:spcPct val="10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99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423592" y="1916832"/>
            <a:ext cx="9241555" cy="41044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u="sng" dirty="0"/>
              <a:t>Forma wsparcia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pomoc ma formę dotacji w postaci refundacji do 70% kosztów kwalifikowalnych</a:t>
            </a:r>
            <a:r>
              <a:rPr lang="pl-PL" dirty="0"/>
              <a:t>, poniesionych bezpośrednio na przeprowadzenie operacji o charakterze informacyjnym, marketingowym i promocyjnym,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planowana </a:t>
            </a:r>
            <a:r>
              <a:rPr lang="pl-PL" b="1" dirty="0"/>
              <a:t>maksymalna wysokość kwoty jednostkowej</a:t>
            </a:r>
            <a:r>
              <a:rPr lang="pl-PL" dirty="0"/>
              <a:t>:  </a:t>
            </a:r>
            <a:r>
              <a:rPr lang="pl-PL" b="1" dirty="0"/>
              <a:t>393 258  euro </a:t>
            </a:r>
            <a:r>
              <a:rPr lang="pl-PL" dirty="0"/>
              <a:t>na jedną operację,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 smtClean="0"/>
              <a:t>jedna </a:t>
            </a:r>
            <a:r>
              <a:rPr lang="pl-PL" b="1" dirty="0"/>
              <a:t>operacja będzie mogła być realizowana nie dłużej niż 2 lata.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431704" y="764704"/>
            <a:ext cx="6120680" cy="10801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 Bold"/>
              </a:rPr>
              <a:t>I. 13.3 Promowanie, informowanie i marketing dotyczący żywności wytwarzanej w ramach systemów jakości żywności</a:t>
            </a:r>
          </a:p>
        </p:txBody>
      </p:sp>
    </p:spTree>
    <p:extLst>
      <p:ext uri="{BB962C8B-B14F-4D97-AF65-F5344CB8AC3E}">
        <p14:creationId xmlns:p14="http://schemas.microsoft.com/office/powerpoint/2010/main" val="30832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279576" y="2276872"/>
            <a:ext cx="9577064" cy="352839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Dwa nabory</a:t>
            </a:r>
          </a:p>
          <a:p>
            <a:r>
              <a:rPr lang="pl-PL" sz="2800" dirty="0" smtClean="0"/>
              <a:t>I nabór: zakończony w marcu 2024r. </a:t>
            </a:r>
            <a:endParaRPr lang="pl-PL" sz="2800" dirty="0"/>
          </a:p>
          <a:p>
            <a:r>
              <a:rPr lang="pl-PL" sz="2800" dirty="0" smtClean="0"/>
              <a:t>II nabór – II </a:t>
            </a:r>
            <a:r>
              <a:rPr lang="pl-PL" sz="2800" dirty="0" smtClean="0"/>
              <a:t>połowa 2026 </a:t>
            </a:r>
            <a:r>
              <a:rPr lang="pl-PL" sz="2800" dirty="0" smtClean="0"/>
              <a:t>r. </a:t>
            </a:r>
          </a:p>
          <a:p>
            <a:r>
              <a:rPr lang="pl-PL" dirty="0" smtClean="0"/>
              <a:t>Wytyczne szczegółowe zostały opublikowane na </a:t>
            </a:r>
            <a:r>
              <a:rPr lang="pl-PL" dirty="0"/>
              <a:t>stronie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www.gov.pl/web/rolnictwo/wytyczne-szczegolowe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647728" y="692696"/>
            <a:ext cx="5673857" cy="1080120"/>
          </a:xfrm>
        </p:spPr>
        <p:txBody>
          <a:bodyPr>
            <a:normAutofit fontScale="55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pl-PL" sz="3600" dirty="0">
                <a:solidFill>
                  <a:prstClr val="white"/>
                </a:solidFill>
                <a:latin typeface="Lato Bold"/>
              </a:rPr>
              <a:t>I. 13.3 Promowanie, informowanie i marketing dotyczący żywności wytwarzanej w ramach systemów jakości żywności</a:t>
            </a:r>
          </a:p>
        </p:txBody>
      </p:sp>
    </p:spTree>
    <p:extLst>
      <p:ext uri="{BB962C8B-B14F-4D97-AF65-F5344CB8AC3E}">
        <p14:creationId xmlns:p14="http://schemas.microsoft.com/office/powerpoint/2010/main" val="15170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263352" y="1340768"/>
            <a:ext cx="5237361" cy="672926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Lato Bold"/>
              </a:rPr>
              <a:t>Interwencja I 13.4. 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Lato Bold"/>
              </a:rPr>
              <a:t>Rozwój współpracy producentów w ramach systemów jakości żywności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224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279576" y="1988840"/>
            <a:ext cx="9577064" cy="4608512"/>
          </a:xfrm>
        </p:spPr>
        <p:txBody>
          <a:bodyPr>
            <a:normAutofit fontScale="77500" lnSpcReduction="20000"/>
          </a:bodyPr>
          <a:lstStyle/>
          <a:p>
            <a:pPr algn="just" fontAlgn="base">
              <a:lnSpc>
                <a:spcPct val="114000"/>
              </a:lnSpc>
              <a:spcAft>
                <a:spcPts val="600"/>
              </a:spcAft>
            </a:pPr>
            <a:r>
              <a:rPr lang="pl-PL" dirty="0">
                <a:ea typeface="Arial Narrow" panose="020B0606020202030204" pitchFamily="34" charset="0"/>
              </a:rPr>
              <a:t>Nowa </a:t>
            </a:r>
            <a:r>
              <a:rPr lang="pl-PL" dirty="0" smtClean="0">
                <a:ea typeface="Arial Narrow" panose="020B0606020202030204" pitchFamily="34" charset="0"/>
              </a:rPr>
              <a:t>interwencja, dotychczas nierealizowana. </a:t>
            </a:r>
            <a:endParaRPr lang="pl-PL" b="1" dirty="0">
              <a:ea typeface="Arial Narrow" panose="020B0606020202030204" pitchFamily="34" charset="0"/>
            </a:endParaRPr>
          </a:p>
          <a:p>
            <a:pPr algn="just" fontAlgn="base">
              <a:lnSpc>
                <a:spcPct val="114000"/>
              </a:lnSpc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ea typeface="Arial Narrow" panose="020B0606020202030204" pitchFamily="34" charset="0"/>
              </a:rPr>
              <a:t>Cel interwencji: </a:t>
            </a:r>
            <a:r>
              <a:rPr lang="pl-PL" b="1" dirty="0"/>
              <a:t>wzmocnienie i rozwój współpracy w ramach systemów jakości żywności </a:t>
            </a:r>
            <a:r>
              <a:rPr lang="pl-PL" dirty="0"/>
              <a:t>oraz rozwój produkcji i zapewnienie dostępności produktów wytwarzanych w ramach systemów jakości żywości na rynku, poprzez m.in.: 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u="sng" dirty="0"/>
              <a:t>zwiększenie wielkości produkcji produktów </a:t>
            </a:r>
            <a:r>
              <a:rPr lang="pl-PL" b="1" dirty="0"/>
              <a:t>wytwarzanych w ramach danego systemu jakości żywności </a:t>
            </a:r>
            <a:r>
              <a:rPr lang="pl-PL" dirty="0"/>
              <a:t>lub 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u="sng" dirty="0"/>
              <a:t>zwiększenie wielkości sprzedaży produktów </a:t>
            </a:r>
            <a:r>
              <a:rPr lang="pl-PL" b="1" dirty="0"/>
              <a:t>wytwarzanych w ramach danego systemu jakości żywności </a:t>
            </a:r>
            <a:r>
              <a:rPr lang="pl-PL" dirty="0"/>
              <a:t>	</a:t>
            </a:r>
          </a:p>
          <a:p>
            <a:pPr algn="just">
              <a:lnSpc>
                <a:spcPct val="114000"/>
              </a:lnSpc>
            </a:pPr>
            <a:r>
              <a:rPr lang="pl-PL" dirty="0"/>
              <a:t>oraz co najmniej jedno z poniższych: 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100" dirty="0"/>
              <a:t>dostosowanie produkcji prowadzonej w ramach danego systemu jakości żywności do zmian wynikających ze zmian klimatycznych, dobrostanu zwierząt, zmian rynkowych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100" dirty="0"/>
              <a:t>uwzględnienie w produkcji prowadzonej w ramach systemu jakości żywności warunków zrównoważonego  rozwoju	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100" dirty="0"/>
              <a:t>rozwój wspólnych form marketingu i wspólnej identyfikacji produktu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100" dirty="0"/>
              <a:t>rozszerzenie rynku zbytu poprzez nowe kanały dystrybucji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2100" dirty="0"/>
              <a:t>wejście w dalsze fazy łańcucha wartości poprzez realizowanie działalności </a:t>
            </a:r>
            <a:r>
              <a:rPr lang="pl-PL" sz="2100" dirty="0" smtClean="0"/>
              <a:t>przetwórczej</a:t>
            </a:r>
            <a:endParaRPr lang="pl-PL" sz="21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287688" y="764704"/>
            <a:ext cx="6264695" cy="9361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 Bold"/>
              </a:rPr>
              <a:t>Interwencja I 13.4. </a:t>
            </a:r>
          </a:p>
          <a:p>
            <a:pPr algn="ctr"/>
            <a:r>
              <a:rPr lang="pl-PL" dirty="0">
                <a:solidFill>
                  <a:schemeClr val="bg1"/>
                </a:solidFill>
                <a:latin typeface="Lato Bold"/>
              </a:rPr>
              <a:t>Rozwój współpracy producentów w ramach systemów jakości żywności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5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495600" y="2132856"/>
            <a:ext cx="9169547" cy="4320479"/>
          </a:xfrm>
        </p:spPr>
        <p:txBody>
          <a:bodyPr>
            <a:normAutofit/>
          </a:bodyPr>
          <a:lstStyle/>
          <a:p>
            <a:r>
              <a:rPr lang="pl-PL" dirty="0"/>
              <a:t>Wybrane warunki wsparcia I 13.4.: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beneficjent – dowolna forma współpracy (np. spółdzielnia, grupa producentów, stowarzyszenie, konsorcjum), co najmniej 5 członków (co najmniej 4 rolników) - min. wartość sprzedaży produktów wytwarzanych w ramach systemów jakości żywności przynajmniej 40 000 zł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opracowanie i realizacja </a:t>
            </a:r>
            <a:r>
              <a:rPr lang="pl-PL" b="1" dirty="0"/>
              <a:t>planu rozwoju współpracy </a:t>
            </a:r>
            <a:r>
              <a:rPr lang="pl-PL" dirty="0"/>
              <a:t>w danym systemie jakości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niekorzystanie ze wsparcia w ramach innych wybranych interwencji, które dotyczą wspierania grup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wsparcie przyznawane tylko raz na okres 4 lat 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143672" y="692696"/>
            <a:ext cx="6408712" cy="10081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 Bold"/>
              </a:rPr>
              <a:t>Interwencja I 13.4. </a:t>
            </a:r>
          </a:p>
          <a:p>
            <a:pPr algn="ctr"/>
            <a:r>
              <a:rPr lang="pl-PL" dirty="0">
                <a:solidFill>
                  <a:schemeClr val="bg1"/>
                </a:solidFill>
                <a:latin typeface="Lato Bold"/>
              </a:rPr>
              <a:t>Rozwój współpracy producentów w ramach systemów jakości żywności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6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423592" y="2060848"/>
            <a:ext cx="9241555" cy="4248472"/>
          </a:xfrm>
        </p:spPr>
        <p:txBody>
          <a:bodyPr>
            <a:normAutofit/>
          </a:bodyPr>
          <a:lstStyle/>
          <a:p>
            <a:r>
              <a:rPr lang="pl-PL" dirty="0"/>
              <a:t>W</a:t>
            </a:r>
            <a:r>
              <a:rPr lang="pl-PL" dirty="0" smtClean="0"/>
              <a:t>sparcie </a:t>
            </a:r>
            <a:r>
              <a:rPr lang="pl-PL" dirty="0"/>
              <a:t>może zostać przyznane </a:t>
            </a:r>
            <a:r>
              <a:rPr lang="pl-PL" b="1" dirty="0"/>
              <a:t>do wysokości 680 000 zł </a:t>
            </a:r>
            <a:r>
              <a:rPr lang="pl-PL" dirty="0"/>
              <a:t>w okresie 4 lat i obejmuje dwa obszary:</a:t>
            </a:r>
          </a:p>
          <a:p>
            <a:r>
              <a:rPr lang="pl-PL" dirty="0"/>
              <a:t>A: </a:t>
            </a:r>
            <a:r>
              <a:rPr lang="pl-PL" b="1" dirty="0"/>
              <a:t>zarządzanie współpracą – ryczałt</a:t>
            </a:r>
            <a:r>
              <a:rPr lang="pl-PL" dirty="0"/>
              <a:t> w wysokości 120 000 zł rocznie dotyczący zarządzania wspólnymi działaniami w danym systemie jakości żywności</a:t>
            </a:r>
          </a:p>
          <a:p>
            <a:r>
              <a:rPr lang="pl-PL" dirty="0"/>
              <a:t>B: </a:t>
            </a:r>
            <a:r>
              <a:rPr lang="pl-PL" b="1" dirty="0"/>
              <a:t>refundacja kosztów kwalifikowalnych – do kwoty 200 000 zł </a:t>
            </a:r>
            <a:r>
              <a:rPr lang="pl-PL" dirty="0"/>
              <a:t>w okresie 4 lat objęcia wsparciem, wynikających z planu rozwoju współpracy w danym systemie jakości żywności (np. określone badania, analizy i ekspertyzy, badania i analizy próbek produktów wymagane w danym systemie jakości doradztwo, szkolenia, konsultacje, uzyskanie i utrzymanie ochrony wspólnego znaku towarowego)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287688" y="764704"/>
            <a:ext cx="6336704" cy="10081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Interwencja I 13.4. </a:t>
            </a:r>
          </a:p>
          <a:p>
            <a:pPr algn="ctr"/>
            <a:r>
              <a:rPr lang="pl-PL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Rozwój współpracy producentów w ramach systemów jakości żywności </a:t>
            </a:r>
          </a:p>
          <a:p>
            <a:endParaRPr lang="pl-PL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endParaRPr lang="pl-PL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639616" y="1916832"/>
            <a:ext cx="9025531" cy="4032448"/>
          </a:xfrm>
        </p:spPr>
        <p:txBody>
          <a:bodyPr>
            <a:normAutofit/>
          </a:bodyPr>
          <a:lstStyle/>
          <a:p>
            <a:r>
              <a:rPr lang="pl-PL" dirty="0"/>
              <a:t>Zobowiązania: </a:t>
            </a:r>
          </a:p>
          <a:p>
            <a:r>
              <a:rPr lang="pl-PL" dirty="0"/>
              <a:t>1</a:t>
            </a:r>
            <a:r>
              <a:rPr lang="pl-PL" dirty="0" smtClean="0"/>
              <a:t>) obowiązek </a:t>
            </a:r>
            <a:r>
              <a:rPr lang="pl-PL" dirty="0"/>
              <a:t>zwiększenia w okresie 4 lat objęcia wsparciem </a:t>
            </a:r>
            <a:r>
              <a:rPr lang="pl-PL" dirty="0" smtClean="0"/>
              <a:t>w </a:t>
            </a:r>
            <a:r>
              <a:rPr lang="pl-PL" dirty="0"/>
              <a:t>stosunku do roku bazowego wielkości produkcji produktów wytwarzanych w ramach systemów jakości żywności, lub wielkości sprzedaży produktów wytwarzanych w ramach systemów jakości żywności, wprowadzanych na rynek, </a:t>
            </a:r>
          </a:p>
          <a:p>
            <a:r>
              <a:rPr lang="pl-PL" dirty="0"/>
              <a:t>2</a:t>
            </a:r>
            <a:r>
              <a:rPr lang="pl-PL" dirty="0" smtClean="0"/>
              <a:t>) realizowanie </a:t>
            </a:r>
            <a:r>
              <a:rPr lang="pl-PL" dirty="0"/>
              <a:t>planu rozwoju współpracy w danym systemie jakości w każdym roku działalności i </a:t>
            </a:r>
            <a:r>
              <a:rPr lang="pl-PL" dirty="0" smtClean="0"/>
              <a:t>przedkładanie </a:t>
            </a:r>
            <a:r>
              <a:rPr lang="pl-PL" dirty="0"/>
              <a:t>sprawozdań, </a:t>
            </a:r>
          </a:p>
          <a:p>
            <a:r>
              <a:rPr lang="pl-PL" dirty="0"/>
              <a:t>3) utrzymanie działalności współpracy przez minimum trzy lata od otrzymania ostatniej płatności, </a:t>
            </a:r>
          </a:p>
          <a:p>
            <a:r>
              <a:rPr lang="pl-PL" dirty="0"/>
              <a:t>4) prowadzenie oddzielnego systemu rachunkowości dot. otrzymanego wsparcia. 	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287688" y="692696"/>
            <a:ext cx="6336704" cy="10081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 Bold"/>
              </a:rPr>
              <a:t>Interwencja I 13.4. </a:t>
            </a:r>
          </a:p>
          <a:p>
            <a:pPr algn="ctr"/>
            <a:r>
              <a:rPr lang="pl-PL" dirty="0">
                <a:solidFill>
                  <a:schemeClr val="bg1"/>
                </a:solidFill>
                <a:latin typeface="Lato Bold"/>
              </a:rPr>
              <a:t>Rozwój współpracy producentów w ramach systemów jakości żywności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72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279576" y="2276872"/>
            <a:ext cx="9577064" cy="352839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Dwa nabory</a:t>
            </a:r>
          </a:p>
          <a:p>
            <a:r>
              <a:rPr lang="pl-PL" sz="2800" dirty="0" smtClean="0"/>
              <a:t>I nabór: 17 września – 18 października 2024 r. </a:t>
            </a:r>
          </a:p>
          <a:p>
            <a:r>
              <a:rPr lang="pl-PL" sz="2800" dirty="0" smtClean="0"/>
              <a:t>II nabór – czerwiec 2025 r. </a:t>
            </a:r>
          </a:p>
          <a:p>
            <a:endParaRPr lang="pl-PL" dirty="0" smtClean="0"/>
          </a:p>
          <a:p>
            <a:r>
              <a:rPr lang="pl-PL" sz="2800" dirty="0" smtClean="0"/>
              <a:t>Wytyczne szczegółowe będą opublikowane na początku lipca 2024 r.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647728" y="692696"/>
            <a:ext cx="5673857" cy="10801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Lato Bold"/>
              </a:rPr>
              <a:t>Interwencja I 13.4. </a:t>
            </a:r>
          </a:p>
          <a:p>
            <a:pPr algn="ctr"/>
            <a:r>
              <a:rPr lang="pl-PL" sz="3600" dirty="0">
                <a:solidFill>
                  <a:schemeClr val="bg1"/>
                </a:solidFill>
                <a:latin typeface="Lato Bold"/>
              </a:rPr>
              <a:t>Rozwój współpracy producentów w ramach systemów jakości żywności </a:t>
            </a:r>
          </a:p>
        </p:txBody>
      </p:sp>
    </p:spTree>
    <p:extLst>
      <p:ext uri="{BB962C8B-B14F-4D97-AF65-F5344CB8AC3E}">
        <p14:creationId xmlns:p14="http://schemas.microsoft.com/office/powerpoint/2010/main" val="20352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263352" y="1412776"/>
            <a:ext cx="5237361" cy="550862"/>
          </a:xfrm>
        </p:spPr>
        <p:txBody>
          <a:bodyPr/>
          <a:lstStyle/>
          <a:p>
            <a:r>
              <a:rPr lang="pl-PL" dirty="0" smtClean="0"/>
              <a:t>Preferencje dla systemów jakości żywności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06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7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219647" y="764705"/>
            <a:ext cx="6260729" cy="79208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pl-PL" sz="3600" dirty="0" smtClean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Systemy jakości żywności w Planie Strategicznym </a:t>
            </a:r>
            <a:r>
              <a:rPr lang="pl-PL" sz="3600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dla WPR </a:t>
            </a:r>
            <a:r>
              <a:rPr lang="pl-PL" sz="3600" dirty="0" smtClean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na </a:t>
            </a:r>
            <a:r>
              <a:rPr lang="pl-PL" sz="3600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lata 2023-2027</a:t>
            </a:r>
          </a:p>
          <a:p>
            <a:pPr algn="ctr"/>
            <a:endParaRPr lang="pl-PL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38572962"/>
              </p:ext>
            </p:extLst>
          </p:nvPr>
        </p:nvGraphicFramePr>
        <p:xfrm>
          <a:off x="2032000" y="2420888"/>
          <a:ext cx="6080224" cy="371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040" y="2636912"/>
            <a:ext cx="4889616" cy="1225402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440611"/>
            <a:ext cx="5168568" cy="129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927648" y="2204864"/>
            <a:ext cx="8784976" cy="38164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pl-PL" sz="2300" dirty="0"/>
              <a:t>Możliwości wsparcia produktów wytwarzanych w ramach unijnych i krajowych systemów jakości żywności w Planie Strategicznym dla WPR 2023–2027</a:t>
            </a:r>
            <a:r>
              <a:rPr lang="pl-PL" sz="2300" dirty="0" smtClean="0"/>
              <a:t>:</a:t>
            </a:r>
          </a:p>
          <a:p>
            <a:pPr>
              <a:lnSpc>
                <a:spcPct val="110000"/>
              </a:lnSpc>
            </a:pPr>
            <a:r>
              <a:rPr lang="pl-PL" sz="2300" dirty="0" smtClean="0"/>
              <a:t>Budżet – 58 mln euro</a:t>
            </a:r>
            <a:endParaRPr lang="pl-PL" sz="2300" dirty="0"/>
          </a:p>
          <a:p>
            <a:r>
              <a:rPr lang="pl-PL" sz="2300" b="1" dirty="0"/>
              <a:t>Interwencja I 13.3.  </a:t>
            </a:r>
          </a:p>
          <a:p>
            <a:r>
              <a:rPr lang="pl-PL" sz="2300" dirty="0"/>
              <a:t>Promowanie, informowanie i marketing dotyczący żywności wytwarzanej w ramach systemów jakości </a:t>
            </a:r>
            <a:r>
              <a:rPr lang="pl-PL" sz="2300" dirty="0" smtClean="0"/>
              <a:t>żywności – 37 mln euro</a:t>
            </a:r>
            <a:endParaRPr lang="pl-PL" sz="2300" dirty="0"/>
          </a:p>
          <a:p>
            <a:endParaRPr lang="pl-PL" sz="2300" dirty="0"/>
          </a:p>
          <a:p>
            <a:r>
              <a:rPr lang="pl-PL" sz="2300" b="1" dirty="0"/>
              <a:t>Interwencja I 13.4. </a:t>
            </a:r>
          </a:p>
          <a:p>
            <a:r>
              <a:rPr lang="pl-PL" sz="2300" dirty="0"/>
              <a:t>Rozwój współpracy producentów w ramach systemów jakości żywności </a:t>
            </a:r>
            <a:r>
              <a:rPr lang="pl-PL" sz="2300" dirty="0" smtClean="0"/>
              <a:t>– 21 mln euro</a:t>
            </a:r>
            <a:endParaRPr lang="pl-PL" sz="2300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215680" y="764704"/>
            <a:ext cx="6408712" cy="86409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</a:pPr>
            <a:r>
              <a:rPr lang="pl-PL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Interwencje dedykowane </a:t>
            </a:r>
            <a:br>
              <a:rPr lang="pl-PL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systemom jakości żywności</a:t>
            </a:r>
            <a:endParaRPr lang="pl-PL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263352" y="1340768"/>
            <a:ext cx="5237361" cy="672926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Lato Bold"/>
              </a:rPr>
              <a:t>I. 13.3 Promowanie, informowanie i marketing dotyczący żywności wytwarzanej w ramach systemów jakości żywności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030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855640" y="2492896"/>
            <a:ext cx="8373492" cy="3056607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7000" dirty="0"/>
              <a:t>Beneficjent – grupa producentów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7000" dirty="0" smtClean="0"/>
              <a:t>Kryteria </a:t>
            </a:r>
            <a:r>
              <a:rPr lang="pl-PL" sz="7000" dirty="0"/>
              <a:t>dostępu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7000" dirty="0"/>
              <a:t>Kryteria wyboru operacji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7000" dirty="0"/>
              <a:t>Koszty kwalifikowalne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7000" dirty="0" smtClean="0"/>
              <a:t>Forma </a:t>
            </a:r>
            <a:r>
              <a:rPr lang="pl-PL" sz="7000" dirty="0"/>
              <a:t>wsparcia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359696" y="764704"/>
            <a:ext cx="6264696" cy="792087"/>
          </a:xfrm>
        </p:spPr>
        <p:txBody>
          <a:bodyPr>
            <a:no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Lato Bold"/>
              </a:rPr>
              <a:t>I. 13.3 Promowanie</a:t>
            </a:r>
            <a:r>
              <a:rPr lang="pl-PL" sz="2000" dirty="0">
                <a:solidFill>
                  <a:schemeClr val="bg1"/>
                </a:solidFill>
                <a:latin typeface="Lato Bold"/>
              </a:rPr>
              <a:t>, informowanie i marketing dotyczący żywności wytwarzanej w ramach systemów jakości żywności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400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207568" y="1772816"/>
            <a:ext cx="9649072" cy="4752528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b="1" dirty="0" smtClean="0">
                <a:cs typeface="Helvetica"/>
              </a:rPr>
              <a:t>Beneficjent - </a:t>
            </a:r>
            <a:r>
              <a:rPr lang="pl-PL" sz="1600" dirty="0" smtClean="0"/>
              <a:t>grupa producentów działająca </a:t>
            </a:r>
            <a:r>
              <a:rPr lang="pl-PL" sz="1600" dirty="0"/>
              <a:t>w ramach jednej z poniższych form organizacyjno-prawnych: </a:t>
            </a:r>
            <a:endParaRPr lang="pl-PL" sz="1600" dirty="0" smtClean="0"/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spółdzielnia </a:t>
            </a:r>
            <a:r>
              <a:rPr lang="pl-PL" sz="1600" dirty="0"/>
              <a:t>(jeśli nie jest grupą producentów rolnych albo organizacją producentów</a:t>
            </a:r>
            <a:r>
              <a:rPr lang="pl-PL" sz="1600" dirty="0" smtClean="0"/>
              <a:t>),</a:t>
            </a:r>
            <a:r>
              <a:rPr lang="pl-PL" sz="1600" dirty="0"/>
              <a:t> </a:t>
            </a:r>
            <a:r>
              <a:rPr lang="pl-PL" sz="1600" dirty="0" smtClean="0"/>
              <a:t>lub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grupa </a:t>
            </a:r>
            <a:r>
              <a:rPr lang="pl-PL" sz="1600" dirty="0"/>
              <a:t>producentów rolnych, </a:t>
            </a:r>
            <a:r>
              <a:rPr lang="pl-PL" sz="1600" dirty="0" smtClean="0"/>
              <a:t>organizacja </a:t>
            </a:r>
            <a:r>
              <a:rPr lang="pl-PL" sz="1600" dirty="0"/>
              <a:t>producentów, </a:t>
            </a:r>
            <a:r>
              <a:rPr lang="pl-PL" sz="1600" dirty="0" smtClean="0"/>
              <a:t>organizacja międzybranżowa, organizacja branżowa, </a:t>
            </a:r>
            <a:r>
              <a:rPr lang="pl-PL" sz="1600" dirty="0"/>
              <a:t>konsorcjum, </a:t>
            </a:r>
            <a:r>
              <a:rPr lang="pl-PL" sz="1600" dirty="0" smtClean="0"/>
              <a:t>spółka cywilna, stowarzyszenie, kółko rolnicze, rolnicze zrzeszenie branżowe, izba gospodarcza, </a:t>
            </a:r>
            <a:r>
              <a:rPr lang="pl-PL" sz="1600" dirty="0"/>
              <a:t>lub </a:t>
            </a:r>
            <a:r>
              <a:rPr lang="pl-PL" sz="1600" dirty="0" smtClean="0"/>
              <a:t>(w składzie co </a:t>
            </a:r>
            <a:r>
              <a:rPr lang="pl-PL" sz="1600" dirty="0"/>
              <a:t>najmniej w 60 % </a:t>
            </a:r>
            <a:r>
              <a:rPr lang="pl-PL" sz="1600" dirty="0" smtClean="0"/>
              <a:t>producentów</a:t>
            </a:r>
            <a:r>
              <a:rPr lang="pl-PL" sz="1600" dirty="0"/>
              <a:t>  </a:t>
            </a:r>
            <a:r>
              <a:rPr lang="pl-PL" sz="1600" dirty="0" smtClean="0"/>
              <a:t>wytwarzających produkty w </a:t>
            </a:r>
            <a:r>
              <a:rPr lang="pl-PL" sz="1600" dirty="0"/>
              <a:t>ramach systemu </a:t>
            </a:r>
            <a:r>
              <a:rPr lang="pl-PL" sz="1600" dirty="0" smtClean="0"/>
              <a:t>jakości żywności)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grupa wpisana </a:t>
            </a:r>
            <a:r>
              <a:rPr lang="pl-PL" sz="1600" dirty="0"/>
              <a:t>do wykazu grup, o którym mowa w ustawie o </a:t>
            </a:r>
            <a:r>
              <a:rPr lang="pl-PL" sz="1600" dirty="0" smtClean="0"/>
              <a:t>rejestracji i </a:t>
            </a:r>
            <a:r>
              <a:rPr lang="pl-PL" sz="1600" dirty="0"/>
              <a:t>ochronie </a:t>
            </a:r>
            <a:r>
              <a:rPr lang="pl-PL" sz="1600" dirty="0" err="1"/>
              <a:t>ChNP</a:t>
            </a:r>
            <a:r>
              <a:rPr lang="pl-PL" sz="1600" dirty="0"/>
              <a:t>, </a:t>
            </a:r>
            <a:r>
              <a:rPr lang="pl-PL" sz="1600" dirty="0" err="1"/>
              <a:t>ChOG</a:t>
            </a:r>
            <a:r>
              <a:rPr lang="pl-PL" sz="1600" dirty="0"/>
              <a:t> i GTS, </a:t>
            </a:r>
            <a:r>
              <a:rPr lang="pl-PL" sz="1600" dirty="0" smtClean="0"/>
              <a:t>lub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cs typeface="Helvetica"/>
              </a:rPr>
              <a:t>p</a:t>
            </a:r>
            <a:r>
              <a:rPr lang="pl-PL" sz="1600" dirty="0" smtClean="0">
                <a:cs typeface="Helvetica"/>
              </a:rPr>
              <a:t>odmiot posiadający </a:t>
            </a:r>
            <a:r>
              <a:rPr lang="pl-PL" sz="1600" dirty="0">
                <a:cs typeface="Helvetica"/>
              </a:rPr>
              <a:t>ważną decyzję ministra rolnictwa i rozwoju </a:t>
            </a:r>
            <a:r>
              <a:rPr lang="pl-PL" sz="1600" dirty="0" smtClean="0">
                <a:cs typeface="Helvetica"/>
              </a:rPr>
              <a:t>wsi o </a:t>
            </a:r>
            <a:r>
              <a:rPr lang="pl-PL" sz="1600" dirty="0">
                <a:cs typeface="Helvetica"/>
              </a:rPr>
              <a:t>uznaniu systemu jakości żywności za krajowy, o którym mowa w art. 47 </a:t>
            </a:r>
            <a:r>
              <a:rPr lang="pl-PL" sz="1600" dirty="0" smtClean="0">
                <a:cs typeface="Helvetica"/>
              </a:rPr>
              <a:t>lit. a </a:t>
            </a:r>
            <a:r>
              <a:rPr lang="pl-PL" sz="1600" dirty="0">
                <a:cs typeface="Helvetica"/>
              </a:rPr>
              <a:t>rozporządzenia 2022/126 – w odniesieniu do danego krajowego </a:t>
            </a:r>
            <a:r>
              <a:rPr lang="pl-PL" sz="1600" dirty="0" smtClean="0">
                <a:cs typeface="Helvetica"/>
              </a:rPr>
              <a:t>systemu jakości </a:t>
            </a:r>
            <a:r>
              <a:rPr lang="pl-PL" sz="1600" dirty="0">
                <a:cs typeface="Helvetica"/>
              </a:rPr>
              <a:t>żywności i notyfikowanego do KE zgodnie z dyrektywą </a:t>
            </a:r>
            <a:r>
              <a:rPr lang="pl-PL" sz="1600" dirty="0" smtClean="0">
                <a:cs typeface="Helvetica"/>
              </a:rPr>
              <a:t>2015/1535, lub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 smtClean="0">
                <a:cs typeface="Helvetica"/>
              </a:rPr>
              <a:t>grupa </a:t>
            </a:r>
            <a:r>
              <a:rPr lang="pl-PL" sz="1600" dirty="0">
                <a:cs typeface="Helvetica"/>
              </a:rPr>
              <a:t>podmiotów, o której mowa w art. 36 ust. 1 rozporządzenia 2018/848 </a:t>
            </a:r>
            <a:r>
              <a:rPr lang="pl-PL" sz="1600" dirty="0" smtClean="0">
                <a:cs typeface="Helvetica"/>
              </a:rPr>
              <a:t>(produkcja ekologiczna)</a:t>
            </a:r>
            <a:endParaRPr lang="pl-PL" sz="1600" dirty="0">
              <a:cs typeface="Helvetica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/>
              <a:t>która składa się </a:t>
            </a:r>
            <a:r>
              <a:rPr lang="pl-PL" sz="1600" u="sng" dirty="0"/>
              <a:t>co najmniej z </a:t>
            </a:r>
            <a:r>
              <a:rPr lang="pl-PL" sz="1600" b="1" u="sng" dirty="0"/>
              <a:t>dwóch członków </a:t>
            </a:r>
            <a:r>
              <a:rPr lang="pl-PL" sz="1600" u="sng" dirty="0"/>
              <a:t>wytwarzających produkty rolne lub środki spożywcze przeznaczone bezpośrednio lub po przetworzeniu do spożycia przez ludzi, w ramach systemów jakości</a:t>
            </a:r>
            <a:r>
              <a:rPr lang="pl-PL" sz="1600" dirty="0"/>
              <a:t>, </a:t>
            </a:r>
            <a:r>
              <a:rPr lang="pl-PL" sz="1600" dirty="0" smtClean="0"/>
              <a:t>i </a:t>
            </a:r>
            <a:r>
              <a:rPr lang="pl-PL" sz="1600" dirty="0"/>
              <a:t>posiadających ważny  </a:t>
            </a:r>
            <a:r>
              <a:rPr lang="pl-PL" sz="1600" dirty="0" smtClean="0"/>
              <a:t>dokument </a:t>
            </a:r>
            <a:r>
              <a:rPr lang="pl-PL" sz="1600" dirty="0"/>
              <a:t>potwierdzający wytwarzanie produktu/produktów w ramach systemu jakości </a:t>
            </a:r>
            <a:r>
              <a:rPr lang="pl-PL" sz="1600" dirty="0" smtClean="0"/>
              <a:t>żywności, </a:t>
            </a:r>
            <a:r>
              <a:rPr lang="pl-PL" sz="1600" dirty="0"/>
              <a:t>którym objęty jest produkt/produkty będące przedmiotem </a:t>
            </a:r>
            <a:r>
              <a:rPr lang="pl-PL" sz="1600" dirty="0" smtClean="0"/>
              <a:t>operacji</a:t>
            </a:r>
            <a:endParaRPr lang="pl-PL" sz="1600" dirty="0">
              <a:cs typeface="Helvetica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219647" y="692696"/>
            <a:ext cx="6548761" cy="108012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pl-PL" sz="5000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I. 13.3 Promowanie, informowanie i marketing dotyczący żywności wytwarzanej w ramach systemów jakości żywności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62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279576" y="1916832"/>
            <a:ext cx="9385571" cy="4608512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600"/>
              </a:spcAft>
            </a:pPr>
            <a:r>
              <a:rPr lang="pl-PL" b="1" dirty="0"/>
              <a:t>Pomoc dla </a:t>
            </a:r>
            <a:r>
              <a:rPr lang="pl-PL" b="1" dirty="0" smtClean="0"/>
              <a:t>beneficjenta, który:</a:t>
            </a:r>
            <a:endParaRPr lang="pl-PL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nie korzystał </a:t>
            </a:r>
            <a:r>
              <a:rPr lang="pl-PL" dirty="0"/>
              <a:t>z analogicznego zakresu wsparcia realizowanego w ramach PROW 2007–2013 oraz PROW 2014–2020, </a:t>
            </a:r>
            <a:r>
              <a:rPr lang="pl-PL" dirty="0" smtClean="0"/>
              <a:t>chyba </a:t>
            </a:r>
            <a:r>
              <a:rPr lang="pl-PL" dirty="0"/>
              <a:t>że </a:t>
            </a:r>
            <a:r>
              <a:rPr lang="pl-PL" u="sng" dirty="0"/>
              <a:t>planuje rozpoczęcie realizacji nowego (nierealizowanego dotychczas) działania informacyjno-promocyjno-marketingowego,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dirty="0"/>
              <a:t>w zakresie realizowanej operacji nie otrzymuje pomocy udzielanej na podstawie rozporządzenia </a:t>
            </a:r>
            <a:r>
              <a:rPr lang="pl-PL" dirty="0" err="1"/>
              <a:t>PEiR</a:t>
            </a:r>
            <a:r>
              <a:rPr lang="pl-PL" dirty="0"/>
              <a:t> (UE) nr 1144/2014 </a:t>
            </a:r>
            <a:r>
              <a:rPr lang="pl-PL" sz="1600" dirty="0"/>
              <a:t>w sprawie działań informacyjnych i promocyjnych dotyczących produktów rolnych wdrażanych na rynku wewnętrznym i w państwach trzecich oraz uchylające rozporządzenie Rady (WE) nr 3/2008,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dirty="0"/>
              <a:t>nie otrzymuje dofinansowania na działania promocyjne i informacyjne w rolnictwie ekologicznym, o których mowa w przepisach o rolnictwie ekologicznym, na zadania objęte realizowaną operacją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 ubiega się i nie otrzymuje pomocy udzielanej na działania informacyjne, promocyjne i marketingowe ze środków interwencji I 7.3 </a:t>
            </a:r>
            <a:r>
              <a:rPr lang="pl-PL" sz="1600" dirty="0"/>
              <a:t>„Interwencja w sektorze owoców i warzyw – Działania informacyjne, promocyjne i marketingowe w odniesieniu do produktów, marek i znaków towarowych organizacji producentów owoców i warzyw”,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 swoim składzie nie posiada członków będących członkami innej grupy producentów ubiegającej się o przyznanie pomocy ze środków interwencji I 13.3, której złożony wniosek o przyznanie pomocy dotyczy co najmniej jednego tego samego produktu rolnego lub środka spożywczego, wytwarzanego w ramach systemów jakości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219647" y="692696"/>
            <a:ext cx="6548761" cy="108012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pl-PL" sz="5000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I. 13.3 Promowanie, informowanie i marketing dotyczący żywności wytwarzanej w ramach systemów jakości żywności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43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639616" y="2348880"/>
            <a:ext cx="8733532" cy="3816424"/>
          </a:xfrm>
        </p:spPr>
        <p:txBody>
          <a:bodyPr>
            <a:normAutofit/>
          </a:bodyPr>
          <a:lstStyle/>
          <a:p>
            <a:r>
              <a:rPr lang="pl-PL" dirty="0"/>
              <a:t>Grupy producentów </a:t>
            </a:r>
            <a:r>
              <a:rPr lang="pl-PL" dirty="0" smtClean="0"/>
              <a:t>korzystające z analogicznego działania w PROW 2007-2013 i PROW 2014-2020 otrzymają wsparcie: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na </a:t>
            </a:r>
            <a:r>
              <a:rPr lang="pl-PL" dirty="0"/>
              <a:t>nowe niezrealizowane dotychczas działania </a:t>
            </a:r>
            <a:r>
              <a:rPr lang="pl-PL" dirty="0" smtClean="0"/>
              <a:t>informacyjno-promocyjno-marketingowe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dopiero </a:t>
            </a:r>
            <a:r>
              <a:rPr lang="pl-PL" dirty="0"/>
              <a:t>po dokonaniu ostatniej płatności, przewidzianej umową o przyznaniu pomocy lub po odmowie dokonania ostatniej płatności, przewidzianej umową o przyznaniu pomocy.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219647" y="692696"/>
            <a:ext cx="6548761" cy="108012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pl-PL" sz="3600" dirty="0">
                <a:solidFill>
                  <a:schemeClr val="bg1"/>
                </a:solidFill>
                <a:latin typeface="Lato Bold"/>
              </a:rPr>
              <a:t>I. 13.3 Promowanie, informowanie i marketing dotyczący żywności wytwarzanej w ramach systemów jakości żywności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9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495600" y="1916832"/>
            <a:ext cx="9169547" cy="4248472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nie przyznaje się wsparcia na realizację działań informacyjnych, promocyjnych i marketingowych dotyczących komercyjnych znaków towarowych lub marek handlowych produktów. </a:t>
            </a:r>
            <a:r>
              <a:rPr lang="pl-PL" dirty="0"/>
              <a:t>Chyba, że ich prezentacja ma </a:t>
            </a:r>
            <a:r>
              <a:rPr lang="pl-PL" b="1" dirty="0"/>
              <a:t>drugorzędne znaczenie </a:t>
            </a:r>
            <a:r>
              <a:rPr lang="pl-PL" dirty="0"/>
              <a:t>względem głównego przekazu informacyjno-promocyjno-marketingowego dotyczącego produktu wytwarzanego w ramach systemu jakości żywności (szczegółowe wymagania zostaną określone w wytycznych),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planowane do realizacji operacje muszą być tworzone w oparciu o zintegrowaną kampanię informacyjno-promocyjno-marketingową,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jednemu beneficjentowi pomoc może zostać przyzna nie więcej niż dwa razy</a:t>
            </a:r>
            <a:r>
              <a:rPr lang="pl-PL" dirty="0"/>
              <a:t>; w przypadku dwukrotnego korzystania ze wsparcia przez tego samego beneficjenta, realizowane operacje muszą dotyczyć nowych (nierealizowanych dotychczas) działań informacyjno-promocyjno-marketingowych,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w ramach jednego naboru wniosków o przyznanie pomocy jeden wnioskodawca może złożyć jeden wniosek o przyznanie pomocy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03712" y="764704"/>
            <a:ext cx="5976664" cy="86409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 Bold"/>
              </a:rPr>
              <a:t>I. 13.3 Promowanie, informowanie i marketing dotyczący żywności wytwarzanej w ramach systemów jakości żywności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15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4" id="{BB5A6F33-183A-4027-8BE8-988AAE9070A1}" vid="{9CC1346B-C4ED-4451-9635-D426F5B8C0E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4230EF900A7474CB7E0CFD4B73A9402" ma:contentTypeVersion="15" ma:contentTypeDescription="Utwórz nowy dokument." ma:contentTypeScope="" ma:versionID="acbdec964819c11390bc6d0727bddecb">
  <xsd:schema xmlns:xsd="http://www.w3.org/2001/XMLSchema" xmlns:xs="http://www.w3.org/2001/XMLSchema" xmlns:p="http://schemas.microsoft.com/office/2006/metadata/properties" xmlns:ns3="6987e0d7-9444-443e-9d6f-50a1fbe60a83" xmlns:ns4="5e272f05-a034-4d5c-89bb-e4946a52d669" targetNamespace="http://schemas.microsoft.com/office/2006/metadata/properties" ma:root="true" ma:fieldsID="fc962e27cebdfa97ecf53e678a013e0e" ns3:_="" ns4:_="">
    <xsd:import namespace="6987e0d7-9444-443e-9d6f-50a1fbe60a83"/>
    <xsd:import namespace="5e272f05-a034-4d5c-89bb-e4946a52d6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7e0d7-9444-443e-9d6f-50a1fbe60a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72f05-a034-4d5c-89bb-e4946a52d6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987e0d7-9444-443e-9d6f-50a1fbe60a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B1D6A-A9DC-42A0-8452-92F60FA4E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87e0d7-9444-443e-9d6f-50a1fbe60a83"/>
    <ds:schemaRef ds:uri="5e272f05-a034-4d5c-89bb-e4946a52d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DD2D78-AA34-486F-866E-5C81607B526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e272f05-a034-4d5c-89bb-e4946a52d669"/>
    <ds:schemaRef ds:uri="6987e0d7-9444-443e-9d6f-50a1fbe60a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6CB647-EB90-4CC3-AF5A-B4FE790287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Prezentacja2 - nowa</Template>
  <TotalTime>2393</TotalTime>
  <Words>1421</Words>
  <Application>Microsoft Office PowerPoint</Application>
  <PresentationFormat>Panoramiczny</PresentationFormat>
  <Paragraphs>100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Helvetica</vt:lpstr>
      <vt:lpstr>Lato 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Wydział Systemów i Programów Jakości</dc:creator>
  <cp:lastModifiedBy>Golba Jan</cp:lastModifiedBy>
  <cp:revision>66</cp:revision>
  <dcterms:created xsi:type="dcterms:W3CDTF">2023-04-19T11:26:36Z</dcterms:created>
  <dcterms:modified xsi:type="dcterms:W3CDTF">2024-06-20T09:23:47Z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0x01010094230EF900A7474CB7E0CFD4B73A9402</vt:lpwstr>
  </property>
</Properties>
</file>